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Montserra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3968">
          <p15:clr>
            <a:srgbClr val="A4A3A4"/>
          </p15:clr>
        </p15:guide>
        <p15:guide id="3" pos="567">
          <p15:clr>
            <a:srgbClr val="9AA0A6"/>
          </p15:clr>
        </p15:guide>
        <p15:guide id="4" pos="231">
          <p15:clr>
            <a:srgbClr val="9AA0A6"/>
          </p15:clr>
        </p15:guide>
        <p15:guide id="5" orient="horz" pos="2948">
          <p15:clr>
            <a:srgbClr val="9AA0A6"/>
          </p15:clr>
        </p15:guide>
        <p15:guide id="6" pos="2098">
          <p15:clr>
            <a:srgbClr val="9AA0A6"/>
          </p15:clr>
        </p15:guide>
        <p15:guide id="7" pos="2100">
          <p15:clr>
            <a:srgbClr val="9AA0A6"/>
          </p15:clr>
        </p15:guide>
        <p15:guide id="8" pos="226">
          <p15:clr>
            <a:srgbClr val="9AA0A6"/>
          </p15:clr>
        </p15:guide>
        <p15:guide id="9" orient="horz" pos="964">
          <p15:clr>
            <a:srgbClr val="9AA0A6"/>
          </p15:clr>
        </p15:guide>
        <p15:guide id="10" orient="horz" pos="249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3968"/>
        <p:guide pos="567"/>
        <p:guide pos="231"/>
        <p:guide pos="2948" orient="horz"/>
        <p:guide pos="2098"/>
        <p:guide pos="2100"/>
        <p:guide pos="226"/>
        <p:guide pos="964" orient="horz"/>
        <p:guide pos="249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edbelt.com.br/blog/2019/10/31/cascata-ou-agil-qual-o-modelo-de-gestao-ideal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edbelt.com.br/blog/2019/10/31/cascata-ou-agil-qual-o-modelo-de-gestao-ideal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17f34e79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17f34e79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e8e767ac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1e8e767ac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hlink"/>
                </a:solidFill>
                <a:hlinkClick r:id="rId2"/>
              </a:rPr>
              <a:t>https://www.redbelt.com.br/blog/2019/10/31/cascata-ou-agil-qual-o-modelo-de-gestao-ideal/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e8cdeb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e8cdeb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https://www.redbelt.com.br/blog/2019/10/31/cascata-ou-agil-qual-o-modelo-de-gestao-ideal/</a:t>
            </a:r>
            <a:endParaRPr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d6fe9dba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d6fe9dba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d6fe9dba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d6fe9dba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a6c6c24d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a6c6c24d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e8cdeb65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1e8cdeb65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0364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DRY (Don’t Repeat Yourself)</a:t>
            </a:r>
            <a:endParaRPr sz="1200">
              <a:solidFill>
                <a:srgbClr val="30364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0364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YAGNI (You ain’t gonna need it)</a:t>
            </a:r>
            <a:endParaRPr sz="1200">
              <a:solidFill>
                <a:srgbClr val="30364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rgbClr val="30364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a6c6c24d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1a6c6c24d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a6c6c24d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a6c6c24d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a6c6c24d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a6c6c24d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a6c6c24d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a6c6c24d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17f34e79d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917f34e79d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e8cdeb65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1e8cdeb65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a6c6c24d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a6c6c24d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4c8fdb9bc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4c8fdb9bc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d6fe9dba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d6fe9dba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a6c6c2a6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a6c6c2a6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a6c6c2a6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a6c6c2a6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917f34e79d_0_1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917f34e79d_0_1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17f34e79d_0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17f34e79d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e8e767acc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1e8e767acc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917f34e79d_0_1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917f34e79d_0_1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d6fe9dba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d6fe9dba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4c8fdb9bc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84c8fdb9bc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a6c6c24d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a6c6c24d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a6c6c24d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a6c6c24d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a6c6c2a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a6c6c2a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AutoNum type="arabicPeriod"/>
            </a:pPr>
            <a:r>
              <a:rPr b="1" lang="pt-BR" sz="10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Comunicação </a:t>
            </a:r>
            <a:r>
              <a:rPr lang="pt-BR" sz="10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— Indivíduos e Interações mais que processos e ferramentas;</a:t>
            </a:r>
            <a:endParaRPr sz="1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AutoNum type="arabicPeriod"/>
            </a:pPr>
            <a:r>
              <a:rPr b="1" lang="pt-BR" sz="10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Praticidade </a:t>
            </a:r>
            <a:r>
              <a:rPr lang="pt-BR" sz="10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— Softwares em funcionamento mais que Documentação abrangente;</a:t>
            </a:r>
            <a:endParaRPr sz="1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AutoNum type="arabicPeriod"/>
            </a:pPr>
            <a:r>
              <a:rPr b="1" lang="pt-BR" sz="10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Alinhamento de expectativas</a:t>
            </a:r>
            <a:r>
              <a:rPr lang="pt-BR" sz="10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— A colaboração com o cliente mais que negociação de contratos;</a:t>
            </a:r>
            <a:endParaRPr sz="1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95959"/>
              </a:buClr>
              <a:buSzPts val="1000"/>
              <a:buFont typeface="Montserrat"/>
              <a:buAutoNum type="arabicPeriod"/>
            </a:pPr>
            <a:r>
              <a:rPr b="1" lang="pt-BR" sz="10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Adaptabilidade e flexibilidade</a:t>
            </a:r>
            <a:r>
              <a:rPr lang="pt-BR" sz="10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— Responder a mudanças mais que seguir um plano.</a:t>
            </a:r>
            <a:endParaRPr sz="1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a6c6c24d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a6c6c24d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hlink"/>
                </a:solidFill>
                <a:hlinkClick r:id="rId2"/>
              </a:rPr>
              <a:t>https://www.redbelt.com.br/blog/2019/10/31/cascata-ou-agil-qual-o-modelo-de-gestao-ideal/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a6c6c24d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a6c6c24d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AutoNum type="arabicPeriod"/>
            </a:pPr>
            <a:r>
              <a:rPr b="1" lang="pt-BR" sz="10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Comunicação </a:t>
            </a:r>
            <a:r>
              <a:rPr lang="pt-BR" sz="10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— Indivíduos e Interações mais que processos e ferramentas;</a:t>
            </a:r>
            <a:endParaRPr sz="1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AutoNum type="arabicPeriod"/>
            </a:pPr>
            <a:r>
              <a:rPr b="1" lang="pt-BR" sz="10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Praticidade </a:t>
            </a:r>
            <a:r>
              <a:rPr lang="pt-BR" sz="10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— Softwares em funcionamento mais que Documentação abrangente;</a:t>
            </a:r>
            <a:endParaRPr sz="1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AutoNum type="arabicPeriod"/>
            </a:pPr>
            <a:r>
              <a:rPr b="1" lang="pt-BR" sz="10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Alinhamento de expectativas</a:t>
            </a:r>
            <a:r>
              <a:rPr lang="pt-BR" sz="10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— A colaboração com o cliente mais que negociação de contratos;</a:t>
            </a:r>
            <a:endParaRPr sz="1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95959"/>
              </a:buClr>
              <a:buSzPts val="1000"/>
              <a:buFont typeface="Montserrat"/>
              <a:buAutoNum type="arabicPeriod"/>
            </a:pPr>
            <a:r>
              <a:rPr b="1" lang="pt-BR" sz="10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Adaptabilidade e flexibilidade</a:t>
            </a:r>
            <a:r>
              <a:rPr lang="pt-BR" sz="10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— Responder a mudanças mais que seguir um plano.</a:t>
            </a:r>
            <a:endParaRPr sz="1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a6c6c24d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a6c6c24d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595959"/>
              </a:buClr>
              <a:buSzPts val="1000"/>
              <a:buFont typeface="Montserrat"/>
              <a:buAutoNum type="arabicPeriod"/>
            </a:pPr>
            <a:r>
              <a:t/>
            </a:r>
            <a:endParaRPr sz="1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5" y="3431550"/>
            <a:ext cx="7324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535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311650" y="722750"/>
            <a:ext cx="7324500" cy="26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E7E0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880775" y="-6300"/>
            <a:ext cx="1270500" cy="514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348725" y="3499050"/>
            <a:ext cx="2334600" cy="3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800" y="4610450"/>
            <a:ext cx="1514501" cy="2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rgbClr val="EAEEF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8516750" y="675"/>
            <a:ext cx="627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152150" y="4102325"/>
            <a:ext cx="1356500" cy="2283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 txBox="1"/>
          <p:nvPr>
            <p:ph idx="1" type="subTitle"/>
          </p:nvPr>
        </p:nvSpPr>
        <p:spPr>
          <a:xfrm>
            <a:off x="311700" y="1256050"/>
            <a:ext cx="3877200" cy="3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535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type="title"/>
          </p:nvPr>
        </p:nvSpPr>
        <p:spPr>
          <a:xfrm>
            <a:off x="311650" y="279850"/>
            <a:ext cx="7832400" cy="9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4653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2" type="subTitle"/>
          </p:nvPr>
        </p:nvSpPr>
        <p:spPr>
          <a:xfrm>
            <a:off x="4266850" y="1256050"/>
            <a:ext cx="3877200" cy="3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535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+ image">
  <p:cSld name="TITLE_AND_TWO_COLUMNS_1">
    <p:bg>
      <p:bgPr>
        <a:solidFill>
          <a:srgbClr val="EAEEF0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/>
          <p:nvPr/>
        </p:nvSpPr>
        <p:spPr>
          <a:xfrm>
            <a:off x="8516750" y="675"/>
            <a:ext cx="627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2"/>
          <p:cNvSpPr txBox="1"/>
          <p:nvPr>
            <p:ph idx="1" type="subTitle"/>
          </p:nvPr>
        </p:nvSpPr>
        <p:spPr>
          <a:xfrm>
            <a:off x="311700" y="1256050"/>
            <a:ext cx="3877200" cy="3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535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type="title"/>
          </p:nvPr>
        </p:nvSpPr>
        <p:spPr>
          <a:xfrm>
            <a:off x="311650" y="279850"/>
            <a:ext cx="7832400" cy="9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4653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" name="Google Shape;7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152150" y="4102325"/>
            <a:ext cx="1356500" cy="2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rgbClr val="EAEEF0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8516750" y="675"/>
            <a:ext cx="627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 txBox="1"/>
          <p:nvPr>
            <p:ph type="title"/>
          </p:nvPr>
        </p:nvSpPr>
        <p:spPr>
          <a:xfrm>
            <a:off x="311650" y="279850"/>
            <a:ext cx="7832400" cy="9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4653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" name="Google Shape;8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152150" y="4102325"/>
            <a:ext cx="1356500" cy="2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 1">
  <p:cSld name="TITLE_ONLY_1">
    <p:bg>
      <p:bgPr>
        <a:solidFill>
          <a:srgbClr val="F8E1CC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/>
          <p:nvPr/>
        </p:nvSpPr>
        <p:spPr>
          <a:xfrm>
            <a:off x="8516750" y="675"/>
            <a:ext cx="627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 txBox="1"/>
          <p:nvPr>
            <p:ph type="title"/>
          </p:nvPr>
        </p:nvSpPr>
        <p:spPr>
          <a:xfrm>
            <a:off x="311650" y="279850"/>
            <a:ext cx="7832400" cy="9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4653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" name="Google Shape;8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152150" y="4102325"/>
            <a:ext cx="1356500" cy="2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rgbClr val="EAEEF0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8516750" y="675"/>
            <a:ext cx="627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 txBox="1"/>
          <p:nvPr>
            <p:ph idx="1" type="subTitle"/>
          </p:nvPr>
        </p:nvSpPr>
        <p:spPr>
          <a:xfrm>
            <a:off x="311700" y="1256050"/>
            <a:ext cx="7832400" cy="3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535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type="title"/>
          </p:nvPr>
        </p:nvSpPr>
        <p:spPr>
          <a:xfrm>
            <a:off x="311650" y="279850"/>
            <a:ext cx="7832400" cy="9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4653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" name="Google Shape;9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152150" y="4102325"/>
            <a:ext cx="1356500" cy="2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0" y="-6300"/>
            <a:ext cx="2582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2875" y="4685050"/>
            <a:ext cx="1356499" cy="2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25" y="1501125"/>
            <a:ext cx="1940250" cy="19402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type="title"/>
          </p:nvPr>
        </p:nvSpPr>
        <p:spPr>
          <a:xfrm>
            <a:off x="3085425" y="392875"/>
            <a:ext cx="5809800" cy="41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653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429383" y="4580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MAIN_POINT_1">
    <p:bg>
      <p:bgPr>
        <a:solidFill>
          <a:srgbClr val="F8E3B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0" y="-6300"/>
            <a:ext cx="2582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225" y="1501125"/>
            <a:ext cx="1940250" cy="194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type="title"/>
          </p:nvPr>
        </p:nvSpPr>
        <p:spPr>
          <a:xfrm>
            <a:off x="3085425" y="392875"/>
            <a:ext cx="5809800" cy="41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653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8725" y="4685050"/>
            <a:ext cx="1356499" cy="2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3">
  <p:cSld name="MAIN_POINT_1_1">
    <p:bg>
      <p:bgPr>
        <a:solidFill>
          <a:srgbClr val="EAEEF0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>
            <a:off x="0" y="-6300"/>
            <a:ext cx="2582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225" y="1501125"/>
            <a:ext cx="1940250" cy="194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>
            <p:ph type="title"/>
          </p:nvPr>
        </p:nvSpPr>
        <p:spPr>
          <a:xfrm>
            <a:off x="3085425" y="392875"/>
            <a:ext cx="5809800" cy="41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653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8725" y="4685050"/>
            <a:ext cx="1356499" cy="2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use">
  <p:cSld name="MAIN_POINT_1_1_1">
    <p:bg>
      <p:bgPr>
        <a:solidFill>
          <a:srgbClr val="EAEEF0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/>
          <p:nvPr/>
        </p:nvSpPr>
        <p:spPr>
          <a:xfrm>
            <a:off x="0" y="-6300"/>
            <a:ext cx="2582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0125" y="1800525"/>
            <a:ext cx="1542450" cy="15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>
            <p:ph type="title"/>
          </p:nvPr>
        </p:nvSpPr>
        <p:spPr>
          <a:xfrm>
            <a:off x="3085425" y="392875"/>
            <a:ext cx="5809800" cy="41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653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8725" y="4685050"/>
            <a:ext cx="1356499" cy="2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/>
          <p:nvPr/>
        </p:nvSpPr>
        <p:spPr>
          <a:xfrm>
            <a:off x="5168100" y="-125"/>
            <a:ext cx="3975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>
            <p:ph type="title"/>
          </p:nvPr>
        </p:nvSpPr>
        <p:spPr>
          <a:xfrm>
            <a:off x="483100" y="419300"/>
            <a:ext cx="3727800" cy="30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E7E0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" type="subTitle"/>
          </p:nvPr>
        </p:nvSpPr>
        <p:spPr>
          <a:xfrm>
            <a:off x="483100" y="3517450"/>
            <a:ext cx="37278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535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2" type="subTitle"/>
          </p:nvPr>
        </p:nvSpPr>
        <p:spPr>
          <a:xfrm>
            <a:off x="5401700" y="431150"/>
            <a:ext cx="3493500" cy="40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535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18" name="Google Shape;11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38725" y="4685050"/>
            <a:ext cx="1356499" cy="2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ULA">
  <p:cSld name="TITLE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7880775" y="-6300"/>
            <a:ext cx="1270500" cy="514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348725" y="3499050"/>
            <a:ext cx="2334600" cy="3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800" y="4610450"/>
            <a:ext cx="1514501" cy="2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311705" y="3883050"/>
            <a:ext cx="7324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535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311650" y="1174250"/>
            <a:ext cx="7324500" cy="26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E7E0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311705" y="613975"/>
            <a:ext cx="7324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F8E3B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hasCustomPrompt="1" type="title"/>
          </p:nvPr>
        </p:nvSpPr>
        <p:spPr>
          <a:xfrm>
            <a:off x="413600" y="1589875"/>
            <a:ext cx="37374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9B24E"/>
              </a:buClr>
              <a:buSzPts val="12000"/>
              <a:buNone/>
              <a:defRPr b="1" sz="12000">
                <a:solidFill>
                  <a:srgbClr val="F9B24E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" name="Google Shape;12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 txBox="1"/>
          <p:nvPr>
            <p:ph idx="1" type="subTitle"/>
          </p:nvPr>
        </p:nvSpPr>
        <p:spPr>
          <a:xfrm>
            <a:off x="4919400" y="431150"/>
            <a:ext cx="3975900" cy="40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535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23" name="Google Shape;12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38725" y="4685050"/>
            <a:ext cx="1356499" cy="2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0775" y="4610450"/>
            <a:ext cx="1514501" cy="2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1">
    <p:bg>
      <p:bgPr>
        <a:solidFill>
          <a:srgbClr val="F8E3B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0775" y="4610450"/>
            <a:ext cx="1514501" cy="2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>
  <p:cSld name="BLANK_1_1">
    <p:bg>
      <p:bgPr>
        <a:solidFill>
          <a:srgbClr val="EAEEF0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0775" y="4610450"/>
            <a:ext cx="1514501" cy="2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">
    <p:bg>
      <p:bgPr>
        <a:solidFill>
          <a:srgbClr val="EAEEF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/>
        </p:nvSpPr>
        <p:spPr>
          <a:xfrm>
            <a:off x="1043800" y="2766550"/>
            <a:ext cx="55242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Obrigado(a)!</a:t>
            </a:r>
            <a:endParaRPr sz="3000">
              <a:solidFill>
                <a:srgbClr val="FE7E0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76000" y="1712100"/>
            <a:ext cx="3991999" cy="11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bg>
      <p:bgPr>
        <a:solidFill>
          <a:srgbClr val="46535B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6"/>
          <p:cNvSpPr txBox="1"/>
          <p:nvPr>
            <p:ph type="title"/>
          </p:nvPr>
        </p:nvSpPr>
        <p:spPr>
          <a:xfrm>
            <a:off x="483100" y="419300"/>
            <a:ext cx="3727800" cy="30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6"/>
          <p:cNvSpPr txBox="1"/>
          <p:nvPr>
            <p:ph idx="1" type="subTitle"/>
          </p:nvPr>
        </p:nvSpPr>
        <p:spPr>
          <a:xfrm>
            <a:off x="483100" y="3517450"/>
            <a:ext cx="37278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535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7" name="Google Shape;137;p26"/>
          <p:cNvSpPr txBox="1"/>
          <p:nvPr>
            <p:ph idx="2" type="subTitle"/>
          </p:nvPr>
        </p:nvSpPr>
        <p:spPr>
          <a:xfrm>
            <a:off x="4919400" y="431150"/>
            <a:ext cx="3975900" cy="40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535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38" name="Google Shape;13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38725" y="4685050"/>
            <a:ext cx="1356499" cy="2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bg>
      <p:bgPr>
        <a:solidFill>
          <a:srgbClr val="EAEEF0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1" name="Google Shape;141;p27"/>
          <p:cNvSpPr/>
          <p:nvPr/>
        </p:nvSpPr>
        <p:spPr>
          <a:xfrm>
            <a:off x="8516750" y="675"/>
            <a:ext cx="627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7"/>
          <p:cNvSpPr txBox="1"/>
          <p:nvPr>
            <p:ph idx="1" type="subTitle"/>
          </p:nvPr>
        </p:nvSpPr>
        <p:spPr>
          <a:xfrm>
            <a:off x="311700" y="1256050"/>
            <a:ext cx="7832400" cy="3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535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43" name="Google Shape;143;p27"/>
          <p:cNvSpPr txBox="1"/>
          <p:nvPr>
            <p:ph type="title"/>
          </p:nvPr>
        </p:nvSpPr>
        <p:spPr>
          <a:xfrm>
            <a:off x="311650" y="279850"/>
            <a:ext cx="7832400" cy="9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4653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4" name="Google Shape;14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152150" y="4102325"/>
            <a:ext cx="1356500" cy="2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FE7E02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7880775" y="-6300"/>
            <a:ext cx="1270500" cy="516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348725" y="3499050"/>
            <a:ext cx="2334600" cy="3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800" y="4610450"/>
            <a:ext cx="1514501" cy="2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46535B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7880775" y="-6300"/>
            <a:ext cx="1270500" cy="516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" name="Google Shape;3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348725" y="3499050"/>
            <a:ext cx="2334600" cy="3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800" y="4610450"/>
            <a:ext cx="1514501" cy="2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solidFill>
          <a:srgbClr val="A8BBC6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7880775" y="-6300"/>
            <a:ext cx="1270500" cy="517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348725" y="3499050"/>
            <a:ext cx="2334600" cy="3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800" y="4610450"/>
            <a:ext cx="1514501" cy="2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/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_1">
    <p:bg>
      <p:bgPr>
        <a:solidFill>
          <a:srgbClr val="F9B24E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7880775" y="0"/>
            <a:ext cx="1270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348725" y="3499050"/>
            <a:ext cx="2334600" cy="3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800" y="4610450"/>
            <a:ext cx="1514501" cy="2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>
            <a:off x="0" y="-6300"/>
            <a:ext cx="1270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532050" y="3499050"/>
            <a:ext cx="2334600" cy="3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0775" y="4610450"/>
            <a:ext cx="1514501" cy="2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1828275" y="3510875"/>
            <a:ext cx="6957000" cy="9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535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1828225" y="392875"/>
            <a:ext cx="6957000" cy="30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E7E0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2">
    <p:bg>
      <p:bgPr>
        <a:solidFill>
          <a:srgbClr val="EAEEF0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0" y="-6300"/>
            <a:ext cx="1270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532050" y="3499050"/>
            <a:ext cx="2334600" cy="3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1828275" y="3510875"/>
            <a:ext cx="6957000" cy="9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535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type="title"/>
          </p:nvPr>
        </p:nvSpPr>
        <p:spPr>
          <a:xfrm>
            <a:off x="1828225" y="392875"/>
            <a:ext cx="6957000" cy="30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A8BB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" name="Google Shape;5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0775" y="4610450"/>
            <a:ext cx="1514501" cy="2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bg>
      <p:bgPr>
        <a:solidFill>
          <a:srgbClr val="F8E3B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/>
          <p:nvPr/>
        </p:nvSpPr>
        <p:spPr>
          <a:xfrm>
            <a:off x="0" y="-6300"/>
            <a:ext cx="1270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532050" y="3499050"/>
            <a:ext cx="2334600" cy="3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 txBox="1"/>
          <p:nvPr>
            <p:ph idx="1" type="subTitle"/>
          </p:nvPr>
        </p:nvSpPr>
        <p:spPr>
          <a:xfrm>
            <a:off x="1828275" y="3510875"/>
            <a:ext cx="6957000" cy="9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535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type="title"/>
          </p:nvPr>
        </p:nvSpPr>
        <p:spPr>
          <a:xfrm>
            <a:off x="1828225" y="392875"/>
            <a:ext cx="6957000" cy="30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9B24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" name="Google Shape;6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0775" y="4610450"/>
            <a:ext cx="1514501" cy="2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8E1C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3B3F"/>
              </a:buClr>
              <a:buSzPts val="2800"/>
              <a:buFont typeface="Montserrat"/>
              <a:buNone/>
              <a:defRPr sz="2800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B3F"/>
              </a:buClr>
              <a:buSzPts val="1800"/>
              <a:buFont typeface="Montserrat"/>
              <a:buChar char="●"/>
              <a:defRPr sz="1800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23B3F"/>
              </a:buClr>
              <a:buSzPts val="1400"/>
              <a:buFont typeface="Montserrat"/>
              <a:buChar char="○"/>
              <a:defRPr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23B3F"/>
              </a:buClr>
              <a:buSzPts val="1400"/>
              <a:buFont typeface="Montserrat"/>
              <a:buChar char="■"/>
              <a:defRPr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23B3F"/>
              </a:buClr>
              <a:buSzPts val="1400"/>
              <a:buFont typeface="Montserrat"/>
              <a:buChar char="●"/>
              <a:defRPr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23B3F"/>
              </a:buClr>
              <a:buSzPts val="1400"/>
              <a:buFont typeface="Montserrat"/>
              <a:buChar char="○"/>
              <a:defRPr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23B3F"/>
              </a:buClr>
              <a:buSzPts val="1400"/>
              <a:buFont typeface="Montserrat"/>
              <a:buChar char="■"/>
              <a:defRPr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23B3F"/>
              </a:buClr>
              <a:buSzPts val="1400"/>
              <a:buFont typeface="Montserrat"/>
              <a:buChar char="●"/>
              <a:defRPr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23B3F"/>
              </a:buClr>
              <a:buSzPts val="1400"/>
              <a:buFont typeface="Montserrat"/>
              <a:buChar char="○"/>
              <a:defRPr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23B3F"/>
              </a:buClr>
              <a:buSzPts val="1400"/>
              <a:buFont typeface="Montserrat"/>
              <a:buChar char="■"/>
              <a:defRPr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scrumstudy.com/portuguese/scrum-fundamentals-certified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gilemanifesto.org/iso/ptbr/manifesto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11650" y="1174250"/>
            <a:ext cx="7324500" cy="26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Introdução</a:t>
            </a:r>
            <a:r>
              <a:rPr lang="pt-BR" sz="4000"/>
              <a:t> à</a:t>
            </a:r>
            <a:br>
              <a:rPr lang="pt-BR" sz="4000"/>
            </a:br>
            <a:r>
              <a:rPr lang="pt-BR" sz="4000"/>
              <a:t>Processos Ágeis 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title"/>
          </p:nvPr>
        </p:nvSpPr>
        <p:spPr>
          <a:xfrm>
            <a:off x="387900" y="127450"/>
            <a:ext cx="9853500" cy="9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595959"/>
                </a:solidFill>
              </a:rPr>
              <a:t>Modelo Cascata X Modelo Ágil </a:t>
            </a:r>
            <a:r>
              <a:rPr i="1" lang="pt-BR" sz="2500">
                <a:solidFill>
                  <a:srgbClr val="555555"/>
                </a:solidFill>
                <a:highlight>
                  <a:srgbClr val="FFFFFF"/>
                </a:highlight>
              </a:rPr>
              <a:t> </a:t>
            </a:r>
            <a:r>
              <a:rPr b="0"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🦊</a:t>
            </a:r>
            <a:endParaRPr>
              <a:solidFill>
                <a:srgbClr val="46535B"/>
              </a:solidFill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75" y="1272350"/>
            <a:ext cx="4050174" cy="3412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7"/>
          <p:cNvPicPr preferRelativeResize="0"/>
          <p:nvPr/>
        </p:nvPicPr>
        <p:blipFill rotWithShape="1">
          <a:blip r:embed="rId4">
            <a:alphaModFix/>
          </a:blip>
          <a:srcRect b="1484" l="0" r="0" t="2729"/>
          <a:stretch/>
        </p:blipFill>
        <p:spPr>
          <a:xfrm>
            <a:off x="4594525" y="1267875"/>
            <a:ext cx="4050176" cy="341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/>
        </p:nvSpPr>
        <p:spPr>
          <a:xfrm>
            <a:off x="311650" y="279850"/>
            <a:ext cx="78324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Agilidade não é mágica… </a:t>
            </a:r>
            <a:r>
              <a:rPr lang="pt-BR" sz="2500">
                <a:solidFill>
                  <a:schemeClr val="dk1"/>
                </a:solidFill>
              </a:rPr>
              <a:t>🦊</a:t>
            </a:r>
            <a:endParaRPr b="1" sz="3000">
              <a:solidFill>
                <a:srgbClr val="323B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38"/>
          <p:cNvSpPr txBox="1"/>
          <p:nvPr/>
        </p:nvSpPr>
        <p:spPr>
          <a:xfrm>
            <a:off x="311700" y="1086550"/>
            <a:ext cx="3877200" cy="3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✅ Benefícios</a:t>
            </a:r>
            <a:endParaRPr sz="1800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3B3F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Maior colaboração entre cliente e equipe de desenvolvimento;</a:t>
            </a:r>
            <a:endParaRPr sz="1800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3B3F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Redução de custos devido a erros;</a:t>
            </a:r>
            <a:endParaRPr sz="1800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3B3F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Menor tempo de entrega de valor;</a:t>
            </a:r>
            <a:endParaRPr sz="1800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323B3F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Customização.</a:t>
            </a:r>
            <a:endParaRPr sz="1800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38"/>
          <p:cNvSpPr txBox="1"/>
          <p:nvPr/>
        </p:nvSpPr>
        <p:spPr>
          <a:xfrm>
            <a:off x="4266850" y="1086550"/>
            <a:ext cx="3877200" cy="3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❌ Desvantagens</a:t>
            </a:r>
            <a:endParaRPr sz="1800">
              <a:solidFill>
                <a:srgbClr val="323B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3B3F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Documentação não acompanhar o progresso do desenvolvimento;</a:t>
            </a:r>
            <a:endParaRPr sz="1800">
              <a:solidFill>
                <a:srgbClr val="323B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3B3F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Estouros no orçamento;</a:t>
            </a:r>
            <a:endParaRPr sz="1800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3B3F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Não se obter os resultados mínimos esperados;</a:t>
            </a:r>
            <a:endParaRPr sz="1800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323B3F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Faltar visão geral do produto final;</a:t>
            </a:r>
            <a:endParaRPr sz="1800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/>
          <p:nvPr/>
        </p:nvSpPr>
        <p:spPr>
          <a:xfrm>
            <a:off x="2674550" y="256650"/>
            <a:ext cx="6360000" cy="4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Pausa para relaxar</a:t>
            </a:r>
            <a:r>
              <a:rPr lang="pt-BR" sz="24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8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😴</a:t>
            </a:r>
            <a:br>
              <a:rPr lang="pt-BR" sz="2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pt-BR" sz="2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pt-BR" sz="2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pt-BR" sz="2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pt-BR" sz="2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00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535B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Modelo ágil de gestão foca na entrega contínua de valor em ciclos curtos de desenvolvimento.</a:t>
            </a:r>
            <a:endParaRPr sz="1800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Modelos ágeis mais utilizados:</a:t>
            </a:r>
            <a:endParaRPr sz="1800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1600"/>
              <a:buFont typeface="Montserrat"/>
              <a:buChar char="○"/>
            </a:pPr>
            <a:r>
              <a:rPr b="1" lang="pt-BR" sz="16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Extreme Programming</a:t>
            </a:r>
            <a:r>
              <a:rPr lang="pt-BR" sz="16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: Desenvolvimento de software.</a:t>
            </a:r>
            <a:endParaRPr sz="1600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1600"/>
              <a:buFont typeface="Montserrat"/>
              <a:buChar char="○"/>
            </a:pPr>
            <a:r>
              <a:rPr b="1" lang="pt-BR" sz="16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Kanban</a:t>
            </a:r>
            <a:r>
              <a:rPr lang="pt-BR" sz="16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: Mede o progresso do projeto de forma visual</a:t>
            </a:r>
            <a:endParaRPr sz="1600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1800"/>
              <a:buFont typeface="Montserrat"/>
              <a:buChar char="○"/>
            </a:pPr>
            <a:r>
              <a:rPr b="1" lang="pt-BR" sz="16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Scrum</a:t>
            </a:r>
            <a:r>
              <a:rPr lang="pt-BR" sz="16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: Gera valor através de </a:t>
            </a:r>
            <a:r>
              <a:rPr lang="pt-BR" sz="16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soluções</a:t>
            </a:r>
            <a:r>
              <a:rPr lang="pt-BR" sz="16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adaptativas para qualquer tipo de projeto</a:t>
            </a:r>
            <a:r>
              <a:rPr lang="pt-BR" sz="18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39"/>
          <p:cNvSpPr txBox="1"/>
          <p:nvPr/>
        </p:nvSpPr>
        <p:spPr>
          <a:xfrm>
            <a:off x="7955025" y="373262"/>
            <a:ext cx="8772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5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1" lang="pt-BR" sz="15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min</a:t>
            </a:r>
            <a:endParaRPr b="1" sz="3000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/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Métodos</a:t>
            </a:r>
            <a:r>
              <a:rPr lang="pt-BR" sz="4000"/>
              <a:t> Ágeis </a:t>
            </a:r>
            <a:endParaRPr sz="4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/>
          <p:nvPr>
            <p:ph idx="1" type="subTitle"/>
          </p:nvPr>
        </p:nvSpPr>
        <p:spPr>
          <a:xfrm>
            <a:off x="311700" y="1179850"/>
            <a:ext cx="4029600" cy="3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Criado por </a:t>
            </a:r>
            <a:r>
              <a:rPr b="1" lang="pt-BR" sz="1600">
                <a:solidFill>
                  <a:srgbClr val="FE7E02"/>
                </a:solidFill>
              </a:rPr>
              <a:t>Kent Beck</a:t>
            </a:r>
            <a:r>
              <a:rPr lang="pt-BR" sz="1600"/>
              <a:t> em 1996</a:t>
            </a:r>
            <a:br>
              <a:rPr lang="pt-BR" sz="1600"/>
            </a:b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600"/>
              <a:buChar char="-"/>
            </a:pPr>
            <a:r>
              <a:rPr lang="pt-BR" sz="1600"/>
              <a:t>Método específico para </a:t>
            </a:r>
            <a:r>
              <a:rPr b="1" lang="pt-BR" sz="1600">
                <a:solidFill>
                  <a:srgbClr val="FE7E02"/>
                </a:solidFill>
              </a:rPr>
              <a:t>desenvolvimento de software</a:t>
            </a:r>
            <a:r>
              <a:rPr lang="pt-BR" sz="1600"/>
              <a:t>, visa ciclos rápidos, contínuos e incrementais de entregas, para atingir os resultados esperados pelo cliente.</a:t>
            </a:r>
            <a:br>
              <a:rPr lang="pt-BR" sz="1600"/>
            </a:b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Construído com base em </a:t>
            </a:r>
            <a:r>
              <a:rPr b="1" lang="pt-BR" sz="1600">
                <a:solidFill>
                  <a:srgbClr val="FE7E02"/>
                </a:solidFill>
              </a:rPr>
              <a:t>valores, princípios e práticas</a:t>
            </a:r>
            <a:r>
              <a:rPr lang="pt-BR" sz="1600"/>
              <a:t>.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pt-BR" sz="1600">
                <a:solidFill>
                  <a:srgbClr val="595959"/>
                </a:solidFill>
              </a:rPr>
            </a:br>
            <a:endParaRPr sz="16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226" name="Google Shape;226;p41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Extreme Programming (XP) </a:t>
            </a:r>
            <a:r>
              <a:rPr lang="pt-BR">
                <a:solidFill>
                  <a:srgbClr val="46535B"/>
                </a:solidFill>
              </a:rPr>
              <a:t> </a:t>
            </a:r>
            <a:r>
              <a:rPr b="0" lang="pt-B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🦊</a:t>
            </a:r>
            <a:endParaRPr>
              <a:solidFill>
                <a:srgbClr val="46535B"/>
              </a:solidFill>
            </a:endParaRPr>
          </a:p>
        </p:txBody>
      </p:sp>
      <p:grpSp>
        <p:nvGrpSpPr>
          <p:cNvPr id="227" name="Google Shape;227;p41"/>
          <p:cNvGrpSpPr/>
          <p:nvPr/>
        </p:nvGrpSpPr>
        <p:grpSpPr>
          <a:xfrm>
            <a:off x="4758831" y="1292451"/>
            <a:ext cx="3876062" cy="3413478"/>
            <a:chOff x="5310550" y="1424350"/>
            <a:chExt cx="3325950" cy="2825025"/>
          </a:xfrm>
        </p:grpSpPr>
        <p:sp>
          <p:nvSpPr>
            <p:cNvPr id="228" name="Google Shape;228;p41"/>
            <p:cNvSpPr/>
            <p:nvPr/>
          </p:nvSpPr>
          <p:spPr>
            <a:xfrm>
              <a:off x="5310550" y="1923825"/>
              <a:ext cx="1406700" cy="1331100"/>
            </a:xfrm>
            <a:prstGeom prst="ellipse">
              <a:avLst/>
            </a:prstGeom>
            <a:solidFill>
              <a:srgbClr val="F8E3BF"/>
            </a:solidFill>
            <a:ln cap="flat" cmpd="sng" w="9525">
              <a:solidFill>
                <a:srgbClr val="F8E3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80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Simplicidade</a:t>
              </a:r>
              <a:endParaRPr b="1" sz="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9" name="Google Shape;229;p41"/>
            <p:cNvSpPr/>
            <p:nvPr/>
          </p:nvSpPr>
          <p:spPr>
            <a:xfrm>
              <a:off x="6209149" y="1424350"/>
              <a:ext cx="1406700" cy="1331100"/>
            </a:xfrm>
            <a:prstGeom prst="ellipse">
              <a:avLst/>
            </a:prstGeom>
            <a:solidFill>
              <a:srgbClr val="F9B24E"/>
            </a:solidFill>
            <a:ln cap="flat" cmpd="sng" w="9525">
              <a:solidFill>
                <a:srgbClr val="F9B2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80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Feedback</a:t>
              </a:r>
              <a:endParaRPr b="1" sz="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80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Rápido</a:t>
              </a:r>
              <a:endParaRPr b="1" sz="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0" name="Google Shape;230;p41"/>
            <p:cNvSpPr/>
            <p:nvPr/>
          </p:nvSpPr>
          <p:spPr>
            <a:xfrm>
              <a:off x="7229800" y="2000250"/>
              <a:ext cx="1406700" cy="1254600"/>
            </a:xfrm>
            <a:prstGeom prst="ellipse">
              <a:avLst/>
            </a:prstGeom>
            <a:solidFill>
              <a:srgbClr val="FE7E02"/>
            </a:solidFill>
            <a:ln cap="flat" cmpd="sng" w="9525">
              <a:solidFill>
                <a:srgbClr val="FE7E0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80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Mudanças</a:t>
              </a:r>
              <a:endParaRPr b="1" sz="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80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Incrementais</a:t>
              </a:r>
              <a:endParaRPr b="1" sz="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1" name="Google Shape;231;p41"/>
            <p:cNvSpPr/>
            <p:nvPr/>
          </p:nvSpPr>
          <p:spPr>
            <a:xfrm>
              <a:off x="6895025" y="2994775"/>
              <a:ext cx="1406700" cy="1254600"/>
            </a:xfrm>
            <a:prstGeom prst="ellipse">
              <a:avLst/>
            </a:prstGeom>
            <a:solidFill>
              <a:srgbClr val="F8E1CC"/>
            </a:solidFill>
            <a:ln cap="flat" cmpd="sng" w="9525">
              <a:solidFill>
                <a:srgbClr val="F8E1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80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Aceitar </a:t>
              </a:r>
              <a:endParaRPr b="1" sz="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80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Mudanças</a:t>
              </a:r>
              <a:endParaRPr b="1" sz="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2" name="Google Shape;232;p41"/>
            <p:cNvSpPr/>
            <p:nvPr/>
          </p:nvSpPr>
          <p:spPr>
            <a:xfrm>
              <a:off x="5649050" y="2994775"/>
              <a:ext cx="1332000" cy="1254600"/>
            </a:xfrm>
            <a:prstGeom prst="ellipse">
              <a:avLst/>
            </a:prstGeom>
            <a:solidFill>
              <a:srgbClr val="FBC492"/>
            </a:solidFill>
            <a:ln cap="flat" cmpd="sng" w="9525">
              <a:solidFill>
                <a:srgbClr val="FBC4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80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Qualidade</a:t>
              </a:r>
              <a:endParaRPr b="1" sz="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3" name="Google Shape;233;p41"/>
            <p:cNvSpPr/>
            <p:nvPr/>
          </p:nvSpPr>
          <p:spPr>
            <a:xfrm>
              <a:off x="6346250" y="2356750"/>
              <a:ext cx="1132500" cy="1132500"/>
            </a:xfrm>
            <a:prstGeom prst="ellipse">
              <a:avLst/>
            </a:prstGeom>
            <a:solidFill>
              <a:srgbClr val="9E9E9E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XP Valores</a:t>
              </a:r>
              <a:endParaRPr b="1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/>
          <p:nvPr>
            <p:ph idx="1" type="subTitle"/>
          </p:nvPr>
        </p:nvSpPr>
        <p:spPr>
          <a:xfrm>
            <a:off x="311700" y="1027450"/>
            <a:ext cx="7962600" cy="3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pt-BR" sz="1600">
                <a:solidFill>
                  <a:srgbClr val="FE7E02"/>
                </a:solidFill>
              </a:rPr>
              <a:t>Feedback rápido</a:t>
            </a:r>
            <a:r>
              <a:rPr lang="pt-BR" sz="1600"/>
              <a:t>:  A equipe entende o feedback dado e reagem imediatamente.</a:t>
            </a:r>
            <a:br>
              <a:rPr lang="pt-B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pt-BR" sz="1600">
                <a:solidFill>
                  <a:srgbClr val="FE7E02"/>
                </a:solidFill>
              </a:rPr>
              <a:t>Simplicidade</a:t>
            </a:r>
            <a:r>
              <a:rPr lang="pt-BR" sz="1600"/>
              <a:t>: Foco nas prioridades e princípios como YAGNI* e DRY** .</a:t>
            </a:r>
            <a:br>
              <a:rPr lang="pt-B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pt-BR" sz="1600">
                <a:solidFill>
                  <a:srgbClr val="FE7E02"/>
                </a:solidFill>
              </a:rPr>
              <a:t>Mudanças incrementais</a:t>
            </a:r>
            <a:r>
              <a:rPr lang="pt-BR" sz="1600"/>
              <a:t>:  Pequenas mudanças aos poucos funcionam melhor do que grandes mudanças de uma só vez.</a:t>
            </a:r>
            <a:br>
              <a:rPr lang="pt-B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pt-BR" sz="1600">
                <a:solidFill>
                  <a:srgbClr val="FE7E02"/>
                </a:solidFill>
              </a:rPr>
              <a:t>Aceitando mudanças</a:t>
            </a:r>
            <a:r>
              <a:rPr lang="pt-BR" sz="1600"/>
              <a:t>:  Se o cliente acha que o produto deve ser alterado, deve-se apoiar essa decisão e planejar como implementar novos requisitos.</a:t>
            </a:r>
            <a:br>
              <a:rPr lang="pt-BR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pt-BR" sz="1600">
                <a:solidFill>
                  <a:srgbClr val="FE7E02"/>
                </a:solidFill>
              </a:rPr>
              <a:t>Trabalho de qualidade</a:t>
            </a:r>
            <a:r>
              <a:rPr lang="pt-BR" sz="1600"/>
              <a:t>: Uma equipe que trabalha bem, faz um produto valioso e se orgulha disso.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pt-BR" sz="1600">
                <a:solidFill>
                  <a:srgbClr val="595959"/>
                </a:solidFill>
              </a:rPr>
            </a:br>
            <a:endParaRPr sz="16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239" name="Google Shape;239;p42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Extreme Programming (XP) </a:t>
            </a:r>
            <a:r>
              <a:rPr lang="pt-BR">
                <a:solidFill>
                  <a:srgbClr val="46535B"/>
                </a:solidFill>
              </a:rPr>
              <a:t> </a:t>
            </a:r>
            <a:r>
              <a:rPr b="0" lang="pt-B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🦊</a:t>
            </a:r>
            <a:endParaRPr>
              <a:solidFill>
                <a:srgbClr val="46535B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/>
          <p:nvPr>
            <p:ph idx="1" type="subTitle"/>
          </p:nvPr>
        </p:nvSpPr>
        <p:spPr>
          <a:xfrm>
            <a:off x="311700" y="1103650"/>
            <a:ext cx="4029600" cy="3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pt-BR" sz="1500">
                <a:solidFill>
                  <a:srgbClr val="FE7E02"/>
                </a:solidFill>
              </a:rPr>
              <a:t>Jogo de Planejamento</a:t>
            </a:r>
            <a:r>
              <a:rPr lang="pt-BR" sz="1500">
                <a:solidFill>
                  <a:srgbClr val="495057"/>
                </a:solidFill>
              </a:rPr>
              <a:t>  </a:t>
            </a:r>
            <a:br>
              <a:rPr lang="pt-BR" sz="1500">
                <a:solidFill>
                  <a:srgbClr val="495057"/>
                </a:solidFill>
              </a:rPr>
            </a:br>
            <a:r>
              <a:rPr lang="pt-BR" sz="1500">
                <a:solidFill>
                  <a:srgbClr val="495057"/>
                </a:solidFill>
              </a:rPr>
              <a:t>Define-se o escopo, sempre flexível e negociável. </a:t>
            </a:r>
            <a:br>
              <a:rPr lang="pt-BR" sz="1500">
                <a:solidFill>
                  <a:srgbClr val="495057"/>
                </a:solidFill>
              </a:rPr>
            </a:br>
            <a:endParaRPr sz="1500">
              <a:solidFill>
                <a:srgbClr val="495057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pt-BR" sz="1500">
                <a:solidFill>
                  <a:srgbClr val="FE7E02"/>
                </a:solidFill>
              </a:rPr>
              <a:t>Cliente sempre disponível</a:t>
            </a:r>
            <a:r>
              <a:rPr lang="pt-BR" sz="1500">
                <a:solidFill>
                  <a:srgbClr val="495057"/>
                </a:solidFill>
              </a:rPr>
              <a:t> </a:t>
            </a:r>
            <a:br>
              <a:rPr lang="pt-BR" sz="1500">
                <a:solidFill>
                  <a:srgbClr val="495057"/>
                </a:solidFill>
              </a:rPr>
            </a:br>
            <a:r>
              <a:rPr lang="pt-BR" sz="1500">
                <a:solidFill>
                  <a:srgbClr val="495057"/>
                </a:solidFill>
              </a:rPr>
              <a:t>Para sanar dúvidas, priorizações de escopo e alterações.</a:t>
            </a:r>
            <a:br>
              <a:rPr lang="pt-BR" sz="1500">
                <a:solidFill>
                  <a:srgbClr val="495057"/>
                </a:solidFill>
              </a:rPr>
            </a:br>
            <a:endParaRPr sz="1500">
              <a:solidFill>
                <a:srgbClr val="495057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pt-BR" sz="1500">
                <a:solidFill>
                  <a:srgbClr val="FE7E02"/>
                </a:solidFill>
              </a:rPr>
              <a:t>Entregas curtas</a:t>
            </a:r>
            <a:r>
              <a:rPr lang="pt-BR" sz="1500">
                <a:solidFill>
                  <a:srgbClr val="323B3F"/>
                </a:solidFill>
              </a:rPr>
              <a:t> </a:t>
            </a:r>
            <a:br>
              <a:rPr lang="pt-BR" sz="1500">
                <a:solidFill>
                  <a:srgbClr val="323B3F"/>
                </a:solidFill>
              </a:rPr>
            </a:br>
            <a:r>
              <a:rPr lang="pt-BR" sz="1500">
                <a:solidFill>
                  <a:srgbClr val="323B3F"/>
                </a:solidFill>
              </a:rPr>
              <a:t>Pequenas versões do projeto para que o cliente possa testar e sugerir melhorias.</a:t>
            </a:r>
            <a:br>
              <a:rPr lang="pt-BR" sz="1500">
                <a:solidFill>
                  <a:srgbClr val="323B3F"/>
                </a:solidFill>
              </a:rPr>
            </a:br>
            <a:endParaRPr sz="1500">
              <a:solidFill>
                <a:srgbClr val="323B3F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pt-BR" sz="1500">
                <a:solidFill>
                  <a:srgbClr val="FE7E02"/>
                </a:solidFill>
              </a:rPr>
              <a:t>Ritmo sustentável e saudável</a:t>
            </a:r>
            <a:r>
              <a:rPr lang="pt-BR" sz="1500">
                <a:solidFill>
                  <a:srgbClr val="495057"/>
                </a:solidFill>
              </a:rPr>
              <a:t> </a:t>
            </a:r>
            <a:br>
              <a:rPr lang="pt-BR" sz="1500">
                <a:solidFill>
                  <a:srgbClr val="495057"/>
                </a:solidFill>
              </a:rPr>
            </a:br>
            <a:r>
              <a:rPr lang="pt-BR" sz="1500">
                <a:solidFill>
                  <a:srgbClr val="495057"/>
                </a:solidFill>
              </a:rPr>
              <a:t>Ciclos de até 40 horas por semana.</a:t>
            </a:r>
            <a:endParaRPr sz="1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pt-BR" sz="1600">
                <a:solidFill>
                  <a:srgbClr val="595959"/>
                </a:solidFill>
              </a:rPr>
            </a:br>
            <a:endParaRPr sz="16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245" name="Google Shape;245;p43"/>
          <p:cNvSpPr txBox="1"/>
          <p:nvPr>
            <p:ph type="title"/>
          </p:nvPr>
        </p:nvSpPr>
        <p:spPr>
          <a:xfrm>
            <a:off x="311700" y="127450"/>
            <a:ext cx="8392800" cy="9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Extreme Programming (XP)- Práticas </a:t>
            </a:r>
            <a:r>
              <a:rPr b="0" lang="pt-B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🦊</a:t>
            </a:r>
            <a:endParaRPr>
              <a:solidFill>
                <a:srgbClr val="46535B"/>
              </a:solidFill>
            </a:endParaRPr>
          </a:p>
        </p:txBody>
      </p:sp>
      <p:pic>
        <p:nvPicPr>
          <p:cNvPr id="246" name="Google Shape;2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50286"/>
            <a:ext cx="4029601" cy="3022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/>
          <p:nvPr>
            <p:ph idx="1" type="subTitle"/>
          </p:nvPr>
        </p:nvSpPr>
        <p:spPr>
          <a:xfrm>
            <a:off x="311700" y="1179850"/>
            <a:ext cx="4029600" cy="3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Desenvolvido pela </a:t>
            </a:r>
            <a:r>
              <a:rPr b="1" lang="pt-BR" sz="1600">
                <a:solidFill>
                  <a:srgbClr val="FE7E02"/>
                </a:solidFill>
              </a:rPr>
              <a:t>Toyota</a:t>
            </a:r>
            <a:r>
              <a:rPr lang="pt-BR" sz="1600"/>
              <a:t>, na década de 1960</a:t>
            </a:r>
            <a:br>
              <a:rPr lang="pt-BR" sz="1600"/>
            </a:b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600"/>
              <a:buChar char="-"/>
            </a:pPr>
            <a:r>
              <a:rPr lang="pt-BR" sz="1600">
                <a:solidFill>
                  <a:srgbClr val="595959"/>
                </a:solidFill>
              </a:rPr>
              <a:t>É um sistema para </a:t>
            </a:r>
            <a:r>
              <a:rPr b="1" lang="pt-BR" sz="1600">
                <a:solidFill>
                  <a:srgbClr val="FE7E02"/>
                </a:solidFill>
              </a:rPr>
              <a:t>medir o fluxo de entrega das tarefas, de forma visual</a:t>
            </a:r>
            <a:r>
              <a:rPr lang="pt-BR" sz="1600">
                <a:solidFill>
                  <a:srgbClr val="595959"/>
                </a:solidFill>
              </a:rPr>
              <a:t>, utilizando um quadro com colunas e cartões</a:t>
            </a:r>
            <a:br>
              <a:rPr lang="pt-BR" sz="1600"/>
            </a:br>
            <a:endParaRPr sz="16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b="1" lang="pt-BR" sz="1600">
                <a:solidFill>
                  <a:srgbClr val="FE7E02"/>
                </a:solidFill>
              </a:rPr>
              <a:t>“Pare de começar, e comece a terminar”</a:t>
            </a:r>
            <a:endParaRPr sz="1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pt-BR" sz="1600">
                <a:solidFill>
                  <a:srgbClr val="595959"/>
                </a:solidFill>
              </a:rPr>
            </a:br>
            <a:endParaRPr sz="16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252" name="Google Shape;252;p44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Kanban</a:t>
            </a:r>
            <a:r>
              <a:rPr lang="pt-BR"/>
              <a:t> </a:t>
            </a:r>
            <a:r>
              <a:rPr lang="pt-BR">
                <a:solidFill>
                  <a:srgbClr val="46535B"/>
                </a:solidFill>
              </a:rPr>
              <a:t> </a:t>
            </a:r>
            <a:r>
              <a:rPr b="0" lang="pt-B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🦊</a:t>
            </a:r>
            <a:endParaRPr>
              <a:solidFill>
                <a:srgbClr val="46535B"/>
              </a:solidFill>
            </a:endParaRPr>
          </a:p>
        </p:txBody>
      </p:sp>
      <p:pic>
        <p:nvPicPr>
          <p:cNvPr id="253" name="Google Shape;2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06175"/>
            <a:ext cx="4263200" cy="28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>
            <p:ph idx="1" type="subTitle"/>
          </p:nvPr>
        </p:nvSpPr>
        <p:spPr>
          <a:xfrm>
            <a:off x="311700" y="1179850"/>
            <a:ext cx="4326300" cy="3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Tarefas descritas em </a:t>
            </a:r>
            <a:r>
              <a:rPr b="1" lang="pt-BR" sz="1600">
                <a:solidFill>
                  <a:srgbClr val="FE7E02"/>
                </a:solidFill>
              </a:rPr>
              <a:t>cartões que se movem</a:t>
            </a:r>
            <a:r>
              <a:rPr lang="pt-BR" sz="1600"/>
              <a:t> no quadro representando o seu andamento.</a:t>
            </a:r>
            <a:br>
              <a:rPr lang="pt-BR" sz="1600"/>
            </a:br>
            <a:endParaRPr sz="12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P</a:t>
            </a:r>
            <a:r>
              <a:rPr lang="pt-BR" sz="1600"/>
              <a:t>ermite que </a:t>
            </a:r>
            <a:r>
              <a:rPr b="1" lang="pt-BR" sz="1600">
                <a:solidFill>
                  <a:srgbClr val="FE7E02"/>
                </a:solidFill>
              </a:rPr>
              <a:t>todos acompanhem</a:t>
            </a:r>
            <a:r>
              <a:rPr lang="pt-BR" sz="1600"/>
              <a:t> o andamento do projeto.</a:t>
            </a:r>
            <a:br>
              <a:rPr lang="pt-BR" sz="1600"/>
            </a:br>
            <a:endParaRPr sz="16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lang="pt-BR" sz="1500"/>
              <a:t>Cartões devem conter informações cruciais  da tarefa, como: </a:t>
            </a:r>
            <a:r>
              <a:rPr b="1" lang="pt-BR" sz="1500">
                <a:solidFill>
                  <a:srgbClr val="FE7E02"/>
                </a:solidFill>
              </a:rPr>
              <a:t>responsáveis, estimativa de entrega, breve descrição</a:t>
            </a:r>
            <a:r>
              <a:rPr lang="pt-BR" sz="1500"/>
              <a:t>, e etc</a:t>
            </a:r>
            <a:endParaRPr sz="1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pt-BR" sz="1600">
                <a:solidFill>
                  <a:srgbClr val="595959"/>
                </a:solidFill>
              </a:rPr>
            </a:br>
            <a:endParaRPr sz="16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259" name="Google Shape;259;p45"/>
          <p:cNvSpPr txBox="1"/>
          <p:nvPr>
            <p:ph type="title"/>
          </p:nvPr>
        </p:nvSpPr>
        <p:spPr>
          <a:xfrm>
            <a:off x="311700" y="127450"/>
            <a:ext cx="8392800" cy="9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Kanban </a:t>
            </a:r>
            <a:r>
              <a:rPr lang="pt-BR"/>
              <a:t>- Práticas </a:t>
            </a:r>
            <a:r>
              <a:rPr b="0" lang="pt-B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🦊</a:t>
            </a:r>
            <a:endParaRPr>
              <a:solidFill>
                <a:srgbClr val="46535B"/>
              </a:solidFill>
            </a:endParaRPr>
          </a:p>
        </p:txBody>
      </p:sp>
      <p:pic>
        <p:nvPicPr>
          <p:cNvPr id="260" name="Google Shape;260;p45"/>
          <p:cNvPicPr preferRelativeResize="0"/>
          <p:nvPr/>
        </p:nvPicPr>
        <p:blipFill rotWithShape="1">
          <a:blip r:embed="rId3">
            <a:alphaModFix/>
          </a:blip>
          <a:srcRect b="30196" l="13162" r="13711" t="0"/>
          <a:stretch/>
        </p:blipFill>
        <p:spPr>
          <a:xfrm>
            <a:off x="4756975" y="1550300"/>
            <a:ext cx="3947524" cy="180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>
            <p:ph idx="1" type="subTitle"/>
          </p:nvPr>
        </p:nvSpPr>
        <p:spPr>
          <a:xfrm>
            <a:off x="235500" y="1179850"/>
            <a:ext cx="4029600" cy="3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Criado por </a:t>
            </a:r>
            <a:r>
              <a:rPr b="1" lang="pt-BR" sz="1600">
                <a:solidFill>
                  <a:srgbClr val="FE7E02"/>
                </a:solidFill>
              </a:rPr>
              <a:t>Jeff Sutherland e Ken Schwaber</a:t>
            </a:r>
            <a:r>
              <a:rPr lang="pt-BR" sz="1600"/>
              <a:t>, em 1995.</a:t>
            </a:r>
            <a:br>
              <a:rPr lang="pt-BR" sz="1600"/>
            </a:b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600"/>
              <a:buChar char="-"/>
            </a:pPr>
            <a:r>
              <a:rPr lang="pt-BR" sz="1600"/>
              <a:t>Estrutura que ajuda pessoas, times e organizações a </a:t>
            </a:r>
            <a:r>
              <a:rPr b="1" lang="pt-BR" sz="1600">
                <a:solidFill>
                  <a:srgbClr val="FE7E02"/>
                </a:solidFill>
              </a:rPr>
              <a:t>gerarem valor por meio de soluções adaptativas</a:t>
            </a:r>
            <a:r>
              <a:rPr lang="pt-BR" sz="1600"/>
              <a:t> para problemas complexos.</a:t>
            </a:r>
            <a:br>
              <a:rPr lang="pt-BR" sz="1600"/>
            </a:b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Construído com base em</a:t>
            </a:r>
            <a:r>
              <a:rPr b="1" lang="pt-BR" sz="1600">
                <a:solidFill>
                  <a:srgbClr val="FE7E02"/>
                </a:solidFill>
              </a:rPr>
              <a:t> práticas e papéis pré-definidos</a:t>
            </a:r>
            <a:endParaRPr b="1" sz="1600">
              <a:solidFill>
                <a:srgbClr val="FE7E02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pt-BR" sz="1600">
                <a:solidFill>
                  <a:srgbClr val="595959"/>
                </a:solidFill>
              </a:rPr>
            </a:br>
            <a:endParaRPr sz="16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266" name="Google Shape;266;p46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Scrum</a:t>
            </a:r>
            <a:r>
              <a:rPr lang="pt-BR"/>
              <a:t> </a:t>
            </a:r>
            <a:r>
              <a:rPr lang="pt-BR">
                <a:solidFill>
                  <a:srgbClr val="46535B"/>
                </a:solidFill>
              </a:rPr>
              <a:t> </a:t>
            </a:r>
            <a:r>
              <a:rPr b="0" lang="pt-B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🦊</a:t>
            </a:r>
            <a:endParaRPr>
              <a:solidFill>
                <a:srgbClr val="46535B"/>
              </a:solidFill>
            </a:endParaRPr>
          </a:p>
        </p:txBody>
      </p:sp>
      <p:pic>
        <p:nvPicPr>
          <p:cNvPr id="267" name="Google Shape;267;p46"/>
          <p:cNvPicPr preferRelativeResize="0"/>
          <p:nvPr/>
        </p:nvPicPr>
        <p:blipFill rotWithShape="1">
          <a:blip r:embed="rId3">
            <a:alphaModFix/>
          </a:blip>
          <a:srcRect b="0" l="4297" r="0" t="0"/>
          <a:stretch/>
        </p:blipFill>
        <p:spPr>
          <a:xfrm>
            <a:off x="4377000" y="1179850"/>
            <a:ext cx="4304775" cy="33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/>
        </p:nvSpPr>
        <p:spPr>
          <a:xfrm>
            <a:off x="4749625" y="509725"/>
            <a:ext cx="4239900" cy="4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lang="pt-BR" sz="20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Manifesto Ágil</a:t>
            </a:r>
            <a:br>
              <a:rPr lang="pt-BR" sz="20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000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lang="pt-BR" sz="20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Métodos ágeis</a:t>
            </a:r>
            <a:r>
              <a:rPr b="1" lang="pt-BR" sz="20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lang="pt-BR" sz="20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Extreme Programming</a:t>
            </a:r>
            <a:endParaRPr sz="2000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lang="pt-BR" sz="20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Kanban</a:t>
            </a:r>
            <a:endParaRPr sz="2000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lang="pt-BR" sz="20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Scrum</a:t>
            </a:r>
            <a:br>
              <a:rPr lang="pt-BR" sz="20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000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lang="pt-BR" sz="20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Agilidade no Mercado </a:t>
            </a:r>
            <a:endParaRPr sz="2000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9"/>
          <p:cNvSpPr txBox="1"/>
          <p:nvPr/>
        </p:nvSpPr>
        <p:spPr>
          <a:xfrm>
            <a:off x="340850" y="1760850"/>
            <a:ext cx="38691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que vamos ver hoje?</a:t>
            </a:r>
            <a:endParaRPr b="1" sz="3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7"/>
          <p:cNvSpPr txBox="1"/>
          <p:nvPr>
            <p:ph idx="1" type="subTitle"/>
          </p:nvPr>
        </p:nvSpPr>
        <p:spPr>
          <a:xfrm>
            <a:off x="235500" y="1179850"/>
            <a:ext cx="8203500" cy="3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pt-BR" sz="1600">
                <a:solidFill>
                  <a:srgbClr val="FE7E02"/>
                </a:solidFill>
              </a:rPr>
              <a:t>Product Owner </a:t>
            </a:r>
            <a:r>
              <a:rPr lang="pt-BR" sz="1600"/>
              <a:t>(“dono do produto”): Faz a ligação entre o Cliente, os Stakeholders (interessados) e a equipe;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b="1" lang="pt-BR" sz="1600">
                <a:solidFill>
                  <a:srgbClr val="FE7E02"/>
                </a:solidFill>
              </a:rPr>
              <a:t>Scrum Master</a:t>
            </a:r>
            <a:r>
              <a:rPr lang="pt-BR" sz="1600"/>
              <a:t>: Orienta o time e garante o andamento e a qualidade das entregas;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b="1" lang="pt-BR" sz="1600">
                <a:solidFill>
                  <a:srgbClr val="FE7E02"/>
                </a:solidFill>
              </a:rPr>
              <a:t>Dev Team</a:t>
            </a:r>
            <a:r>
              <a:rPr lang="pt-BR" sz="1600"/>
              <a:t>: Time multidisciplinar que atua diretamente no desenvolvimento do produto.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pt-BR" sz="1600">
                <a:solidFill>
                  <a:srgbClr val="595959"/>
                </a:solidFill>
              </a:rPr>
            </a:br>
            <a:endParaRPr sz="16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273" name="Google Shape;273;p47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Scrum - Papéis </a:t>
            </a:r>
            <a:r>
              <a:rPr lang="pt-BR">
                <a:solidFill>
                  <a:srgbClr val="46535B"/>
                </a:solidFill>
              </a:rPr>
              <a:t> </a:t>
            </a:r>
            <a:r>
              <a:rPr b="0" lang="pt-B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🦊</a:t>
            </a:r>
            <a:endParaRPr>
              <a:solidFill>
                <a:srgbClr val="46535B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8"/>
          <p:cNvSpPr txBox="1"/>
          <p:nvPr>
            <p:ph type="title"/>
          </p:nvPr>
        </p:nvSpPr>
        <p:spPr>
          <a:xfrm>
            <a:off x="311700" y="127450"/>
            <a:ext cx="8392800" cy="9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Scrum</a:t>
            </a:r>
            <a:r>
              <a:rPr lang="pt-BR"/>
              <a:t> - Práticas </a:t>
            </a:r>
            <a:r>
              <a:rPr b="0" lang="pt-B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🦊</a:t>
            </a:r>
            <a:endParaRPr>
              <a:solidFill>
                <a:srgbClr val="46535B"/>
              </a:solidFill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9974" y="829975"/>
            <a:ext cx="1854976" cy="243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8"/>
          <p:cNvSpPr txBox="1"/>
          <p:nvPr/>
        </p:nvSpPr>
        <p:spPr>
          <a:xfrm>
            <a:off x="311700" y="1156813"/>
            <a:ext cx="25623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Product Backlog</a:t>
            </a:r>
            <a:r>
              <a:rPr lang="pt-BR" sz="1600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pt-BR" sz="1600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100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rPr>
              <a:t>é o conjunto de </a:t>
            </a:r>
            <a:r>
              <a:rPr lang="pt-BR" sz="11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tarefas para se obter o produto final.</a:t>
            </a:r>
            <a:endParaRPr sz="1500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48"/>
          <p:cNvSpPr txBox="1"/>
          <p:nvPr/>
        </p:nvSpPr>
        <p:spPr>
          <a:xfrm>
            <a:off x="3257100" y="1149000"/>
            <a:ext cx="25623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Sprints</a:t>
            </a:r>
            <a:r>
              <a:rPr lang="pt-BR" sz="16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pt-BR" sz="16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1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são ciclos com duração fixa, para o desenvolvimento e entrega das tarefas da sprint</a:t>
            </a:r>
            <a:r>
              <a:rPr lang="pt-BR" sz="16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48"/>
          <p:cNvSpPr txBox="1"/>
          <p:nvPr/>
        </p:nvSpPr>
        <p:spPr>
          <a:xfrm>
            <a:off x="291100" y="2244700"/>
            <a:ext cx="25623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Sprint Backlog</a:t>
            </a:r>
            <a:r>
              <a:rPr lang="pt-BR" sz="16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pt-BR" sz="16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1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é a lista de tarefas específicas que serão desenvolvidas na sprint.</a:t>
            </a:r>
            <a:endParaRPr sz="1100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E7E0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48"/>
          <p:cNvSpPr txBox="1"/>
          <p:nvPr/>
        </p:nvSpPr>
        <p:spPr>
          <a:xfrm>
            <a:off x="291100" y="3408763"/>
            <a:ext cx="25623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Sprint Planning Meeting</a:t>
            </a:r>
            <a:r>
              <a:rPr lang="pt-BR" sz="16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pt-BR" sz="16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1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são reuniões para planejar e priorizar os itens do Product Backlog que serão desenvolvidos na sprint.</a:t>
            </a:r>
            <a:endParaRPr sz="1100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48"/>
          <p:cNvSpPr txBox="1"/>
          <p:nvPr/>
        </p:nvSpPr>
        <p:spPr>
          <a:xfrm>
            <a:off x="3257100" y="2190750"/>
            <a:ext cx="25623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Daily Scrum</a:t>
            </a:r>
            <a:br>
              <a:rPr b="1" lang="pt-BR" sz="1600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1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são reuniões diárias para acompanhar, alinhar e remover impedimentos.</a:t>
            </a:r>
            <a:endParaRPr sz="1100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48"/>
          <p:cNvSpPr txBox="1"/>
          <p:nvPr/>
        </p:nvSpPr>
        <p:spPr>
          <a:xfrm>
            <a:off x="3257100" y="3448600"/>
            <a:ext cx="25623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Sprint Review Meeting</a:t>
            </a:r>
            <a:r>
              <a:rPr lang="pt-BR" sz="16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pt-BR" sz="16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1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é a reunião que a equipe apresenta o que foi entregue e discute possíveis melhorias, finalizando assim a sprint.</a:t>
            </a:r>
            <a:endParaRPr sz="1100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E7E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E7E0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48"/>
          <p:cNvSpPr txBox="1"/>
          <p:nvPr/>
        </p:nvSpPr>
        <p:spPr>
          <a:xfrm>
            <a:off x="6216300" y="3479475"/>
            <a:ext cx="25623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  <a:t>Retrospective </a:t>
            </a:r>
            <a:br>
              <a:rPr b="1" lang="pt-BR" sz="1600">
                <a:solidFill>
                  <a:srgbClr val="FE7E0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1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é a reunião que finaliza o projeto, mensura os resultados e colhe feedbacks de melhorias para os seguintes.</a:t>
            </a:r>
            <a:endParaRPr sz="1100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9"/>
          <p:cNvSpPr txBox="1"/>
          <p:nvPr>
            <p:ph type="title"/>
          </p:nvPr>
        </p:nvSpPr>
        <p:spPr>
          <a:xfrm>
            <a:off x="3085425" y="392875"/>
            <a:ext cx="5809800" cy="5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46535B"/>
                </a:solidFill>
              </a:rPr>
              <a:t>Discussão</a:t>
            </a:r>
            <a:r>
              <a:rPr lang="pt-BR" sz="3000">
                <a:solidFill>
                  <a:srgbClr val="46535B"/>
                </a:solidFill>
              </a:rPr>
              <a:t> </a:t>
            </a:r>
            <a:r>
              <a:rPr lang="pt-BR"/>
              <a:t>🗣</a:t>
            </a:r>
            <a:endParaRPr sz="3000">
              <a:solidFill>
                <a:srgbClr val="46535B"/>
              </a:solidFill>
            </a:endParaRPr>
          </a:p>
        </p:txBody>
      </p:sp>
      <p:sp>
        <p:nvSpPr>
          <p:cNvPr id="292" name="Google Shape;292;p49"/>
          <p:cNvSpPr txBox="1"/>
          <p:nvPr>
            <p:ph idx="4294967295" type="subTitle"/>
          </p:nvPr>
        </p:nvSpPr>
        <p:spPr>
          <a:xfrm>
            <a:off x="3085425" y="1174900"/>
            <a:ext cx="5809800" cy="3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800"/>
              <a:buChar char="●"/>
            </a:pPr>
            <a:r>
              <a:rPr lang="pt-BR"/>
              <a:t>Pra você, há mais vantagem em utilizar o método tradicional ou o método ágil? Porque?</a:t>
            </a:r>
            <a:br>
              <a:rPr lang="pt-BR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800"/>
              <a:buChar char="●"/>
            </a:pPr>
            <a:r>
              <a:rPr lang="pt-BR"/>
              <a:t>Você já conhecia algum dos métodos apresentados?</a:t>
            </a:r>
            <a:br>
              <a:rPr lang="pt-BR"/>
            </a:b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Char char="●"/>
            </a:pPr>
            <a:r>
              <a:rPr lang="pt-BR"/>
              <a:t>Já utilizou o Trello em projetos de estudos ou pessoais?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0"/>
          <p:cNvSpPr txBox="1"/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Ágil no Mercado</a:t>
            </a:r>
            <a:endParaRPr sz="4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1"/>
          <p:cNvSpPr txBox="1"/>
          <p:nvPr>
            <p:ph idx="1" type="subTitle"/>
          </p:nvPr>
        </p:nvSpPr>
        <p:spPr>
          <a:xfrm>
            <a:off x="311700" y="1560850"/>
            <a:ext cx="7832400" cy="3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Para pessoas Desenvolvedoras Júnior, </a:t>
            </a:r>
            <a:r>
              <a:rPr b="1" lang="pt-BR">
                <a:solidFill>
                  <a:srgbClr val="FE7E02"/>
                </a:solidFill>
              </a:rPr>
              <a:t>as vagas </a:t>
            </a:r>
            <a:r>
              <a:rPr b="1" lang="pt-BR">
                <a:solidFill>
                  <a:srgbClr val="FE7E02"/>
                </a:solidFill>
              </a:rPr>
              <a:t>não exigem experiência prévia</a:t>
            </a:r>
            <a:r>
              <a:rPr lang="pt-BR"/>
              <a:t>. Mas já ter utilizado práticas ágeis em projetos de estudos ou pessoais será um </a:t>
            </a:r>
            <a:r>
              <a:rPr b="1" lang="pt-BR">
                <a:solidFill>
                  <a:srgbClr val="FE7E02"/>
                </a:solidFill>
              </a:rPr>
              <a:t>diferencial</a:t>
            </a:r>
            <a:r>
              <a:rPr lang="pt-BR"/>
              <a:t>.</a:t>
            </a:r>
            <a:br>
              <a:rPr lang="pt-BR"/>
            </a:b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Há diversas certificações ágeis para validar seu conhecimento, e aumentar a relevância do seu currículo. </a:t>
            </a:r>
            <a:br>
              <a:rPr lang="pt-BR"/>
            </a:br>
            <a:br>
              <a:rPr lang="pt-BR"/>
            </a:br>
            <a:r>
              <a:rPr lang="pt-BR" sz="1400"/>
              <a:t>Uma delas é:</a:t>
            </a:r>
            <a:r>
              <a:rPr lang="pt-BR"/>
              <a:t> </a:t>
            </a:r>
            <a:r>
              <a:rPr lang="pt-BR" sz="14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Scrum Fundamentals Certified</a:t>
            </a:r>
            <a:r>
              <a:rPr lang="pt-BR" sz="1400">
                <a:solidFill>
                  <a:srgbClr val="323B3F"/>
                </a:solidFill>
              </a:rPr>
              <a:t> - ScrumStudy - Online e Gratuito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1"/>
          <p:cNvSpPr txBox="1"/>
          <p:nvPr>
            <p:ph type="title"/>
          </p:nvPr>
        </p:nvSpPr>
        <p:spPr>
          <a:xfrm>
            <a:off x="311650" y="279850"/>
            <a:ext cx="7832400" cy="9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Agilidade e </a:t>
            </a:r>
            <a:r>
              <a:rPr lang="pt-BR"/>
              <a:t>Mercado de Trabalho 🤑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2"/>
          <p:cNvSpPr txBox="1"/>
          <p:nvPr>
            <p:ph type="title"/>
          </p:nvPr>
        </p:nvSpPr>
        <p:spPr>
          <a:xfrm>
            <a:off x="405500" y="303075"/>
            <a:ext cx="5403300" cy="7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/>
              <a:t>Empresas </a:t>
            </a:r>
            <a:r>
              <a:rPr lang="pt-BR" sz="2800"/>
              <a:t>Ágeis </a:t>
            </a:r>
            <a:r>
              <a:rPr b="1" lang="pt-BR" sz="2800"/>
              <a:t>🚀</a:t>
            </a:r>
            <a:endParaRPr b="1" sz="2800"/>
          </a:p>
        </p:txBody>
      </p:sp>
      <p:sp>
        <p:nvSpPr>
          <p:cNvPr id="309" name="Google Shape;309;p52"/>
          <p:cNvSpPr txBox="1"/>
          <p:nvPr/>
        </p:nvSpPr>
        <p:spPr>
          <a:xfrm>
            <a:off x="1137075" y="1483563"/>
            <a:ext cx="170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Rede Globo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52"/>
          <p:cNvSpPr txBox="1"/>
          <p:nvPr/>
        </p:nvSpPr>
        <p:spPr>
          <a:xfrm>
            <a:off x="7029600" y="1438438"/>
            <a:ext cx="117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Apple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52"/>
          <p:cNvSpPr txBox="1"/>
          <p:nvPr/>
        </p:nvSpPr>
        <p:spPr>
          <a:xfrm>
            <a:off x="6897075" y="2946600"/>
            <a:ext cx="83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Zara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52"/>
          <p:cNvSpPr txBox="1"/>
          <p:nvPr/>
        </p:nvSpPr>
        <p:spPr>
          <a:xfrm>
            <a:off x="1743700" y="2790450"/>
            <a:ext cx="149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Facebook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52"/>
          <p:cNvSpPr txBox="1"/>
          <p:nvPr/>
        </p:nvSpPr>
        <p:spPr>
          <a:xfrm>
            <a:off x="1045400" y="4376075"/>
            <a:ext cx="133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Google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52"/>
          <p:cNvSpPr txBox="1"/>
          <p:nvPr/>
        </p:nvSpPr>
        <p:spPr>
          <a:xfrm>
            <a:off x="4589775" y="3781075"/>
            <a:ext cx="149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PayPal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52"/>
          <p:cNvSpPr txBox="1"/>
          <p:nvPr/>
        </p:nvSpPr>
        <p:spPr>
          <a:xfrm>
            <a:off x="6946350" y="4242775"/>
            <a:ext cx="133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Microsoft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52"/>
          <p:cNvSpPr txBox="1"/>
          <p:nvPr/>
        </p:nvSpPr>
        <p:spPr>
          <a:xfrm>
            <a:off x="4742175" y="2110550"/>
            <a:ext cx="133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IBM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7" name="Google Shape;31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52" y="1390913"/>
            <a:ext cx="555148" cy="556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075" y="2728425"/>
            <a:ext cx="555151" cy="55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9961" y="3580475"/>
            <a:ext cx="799163" cy="7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502" y="4308375"/>
            <a:ext cx="555151" cy="566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4050" y="2033663"/>
            <a:ext cx="1230950" cy="6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64556" y="2466363"/>
            <a:ext cx="1096945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77103" y="1390913"/>
            <a:ext cx="469248" cy="55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91200" y="4196050"/>
            <a:ext cx="555151" cy="55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3"/>
          <p:cNvSpPr txBox="1"/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Resumo</a:t>
            </a:r>
            <a:endParaRPr sz="4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/>
          <p:nvPr>
            <p:ph idx="1" type="subTitle"/>
          </p:nvPr>
        </p:nvSpPr>
        <p:spPr>
          <a:xfrm>
            <a:off x="311650" y="1256050"/>
            <a:ext cx="8156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lang="pt-BR" sz="2000">
                <a:solidFill>
                  <a:srgbClr val="46535B"/>
                </a:solidFill>
              </a:rPr>
              <a:t>Devido a diversos problemas nas entregas, incluindo atrasos, fo</a:t>
            </a:r>
            <a:r>
              <a:rPr lang="pt-BR" sz="2000"/>
              <a:t>ram criadas as </a:t>
            </a:r>
            <a:r>
              <a:rPr b="1" lang="pt-BR" sz="2000"/>
              <a:t>metodologias ágeis</a:t>
            </a:r>
            <a:r>
              <a:rPr lang="pt-BR" sz="2000">
                <a:solidFill>
                  <a:srgbClr val="46535B"/>
                </a:solidFill>
              </a:rPr>
              <a:t> </a:t>
            </a:r>
            <a:endParaRPr sz="2000">
              <a:solidFill>
                <a:srgbClr val="46535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Arial"/>
              <a:buChar char="●"/>
            </a:pPr>
            <a:r>
              <a:rPr lang="pt-BR" sz="2000"/>
              <a:t>Utilizar um método ágil de gestão de projetos </a:t>
            </a:r>
            <a:r>
              <a:rPr b="1" lang="pt-BR" sz="2000"/>
              <a:t>impulsiona o andamento</a:t>
            </a:r>
            <a:r>
              <a:rPr lang="pt-BR" sz="2000"/>
              <a:t> do projeto e garante a </a:t>
            </a:r>
            <a:r>
              <a:rPr b="1" lang="pt-BR" sz="2000"/>
              <a:t>qualidade</a:t>
            </a:r>
            <a:r>
              <a:rPr lang="pt-BR" sz="2000"/>
              <a:t> das entregas.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Arial"/>
              <a:buChar char="●"/>
            </a:pPr>
            <a:r>
              <a:rPr lang="pt-BR" sz="2000"/>
              <a:t>Existem diversas ferramentas e métodos ágeis que oferecem flexibilidade na hora da adoção pelas empresas</a:t>
            </a:r>
            <a:br>
              <a:rPr lang="pt-BR" sz="2000">
                <a:solidFill>
                  <a:srgbClr val="46535B"/>
                </a:solidFill>
              </a:rPr>
            </a:br>
            <a:br>
              <a:rPr lang="pt-BR" sz="2000">
                <a:solidFill>
                  <a:srgbClr val="46535B"/>
                </a:solidFill>
              </a:rPr>
            </a:br>
            <a:endParaRPr sz="2000">
              <a:solidFill>
                <a:srgbClr val="46535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2000">
                <a:solidFill>
                  <a:srgbClr val="46535B"/>
                </a:solidFill>
              </a:rPr>
            </a:br>
            <a:endParaRPr sz="2000">
              <a:solidFill>
                <a:srgbClr val="46535B"/>
              </a:solidFill>
            </a:endParaRPr>
          </a:p>
        </p:txBody>
      </p:sp>
      <p:sp>
        <p:nvSpPr>
          <p:cNvPr id="335" name="Google Shape;335;p54"/>
          <p:cNvSpPr txBox="1"/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Resumo 📓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/>
          <p:nvPr>
            <p:ph idx="1" type="subTitle"/>
          </p:nvPr>
        </p:nvSpPr>
        <p:spPr>
          <a:xfrm>
            <a:off x="311650" y="1256050"/>
            <a:ext cx="8156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lang="pt-BR" sz="2000">
                <a:solidFill>
                  <a:srgbClr val="46535B"/>
                </a:solidFill>
              </a:rPr>
              <a:t>Produto é o objeto criado com o intuito de resolver uma necessidade da pessoa cliente </a:t>
            </a:r>
            <a:r>
              <a:rPr i="1" lang="pt-BR" sz="2000">
                <a:solidFill>
                  <a:srgbClr val="46535B"/>
                </a:solidFill>
              </a:rPr>
              <a:t>(cliente x produto)</a:t>
            </a:r>
            <a:br>
              <a:rPr i="1" lang="pt-BR" sz="2000">
                <a:solidFill>
                  <a:srgbClr val="46535B"/>
                </a:solidFill>
              </a:rPr>
            </a:br>
            <a:endParaRPr i="1" sz="2000">
              <a:solidFill>
                <a:srgbClr val="46535B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Arial"/>
              <a:buChar char="●"/>
            </a:pPr>
            <a:r>
              <a:rPr b="1" i="1" lang="pt-BR" sz="2000">
                <a:solidFill>
                  <a:srgbClr val="46535B"/>
                </a:solidFill>
              </a:rPr>
              <a:t>MVP (Mínimo Produto Viável)</a:t>
            </a:r>
            <a:r>
              <a:rPr i="1" lang="pt-BR" sz="2000">
                <a:solidFill>
                  <a:srgbClr val="46535B"/>
                </a:solidFill>
              </a:rPr>
              <a:t> , </a:t>
            </a:r>
            <a:r>
              <a:rPr lang="pt-BR" sz="2000">
                <a:solidFill>
                  <a:srgbClr val="46535B"/>
                </a:solidFill>
              </a:rPr>
              <a:t>pequenas soluções que já resolvem uma necessidade da pessoa consumidora (testes constantes)</a:t>
            </a:r>
            <a:br>
              <a:rPr lang="pt-BR" sz="2000">
                <a:solidFill>
                  <a:srgbClr val="46535B"/>
                </a:solidFill>
              </a:rPr>
            </a:br>
            <a:endParaRPr sz="2000">
              <a:solidFill>
                <a:srgbClr val="46535B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Arial"/>
              <a:buChar char="●"/>
            </a:pPr>
            <a:r>
              <a:rPr lang="pt-BR" sz="2000">
                <a:solidFill>
                  <a:srgbClr val="46535B"/>
                </a:solidFill>
              </a:rPr>
              <a:t>Devido a diversos problemas nas entregas, incluindo atrasos, foi criado o Ágil </a:t>
            </a:r>
            <a:br>
              <a:rPr lang="pt-BR" sz="2000">
                <a:solidFill>
                  <a:srgbClr val="46535B"/>
                </a:solidFill>
              </a:rPr>
            </a:br>
            <a:br>
              <a:rPr lang="pt-BR" sz="2000">
                <a:solidFill>
                  <a:srgbClr val="46535B"/>
                </a:solidFill>
              </a:rPr>
            </a:br>
            <a:endParaRPr sz="2000">
              <a:solidFill>
                <a:srgbClr val="46535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2000">
                <a:solidFill>
                  <a:srgbClr val="46535B"/>
                </a:solidFill>
              </a:rPr>
            </a:br>
            <a:endParaRPr sz="2000">
              <a:solidFill>
                <a:srgbClr val="46535B"/>
              </a:solidFill>
            </a:endParaRPr>
          </a:p>
        </p:txBody>
      </p:sp>
      <p:sp>
        <p:nvSpPr>
          <p:cNvPr id="341" name="Google Shape;341;p55"/>
          <p:cNvSpPr txBox="1"/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Resumo 📓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6"/>
          <p:cNvSpPr txBox="1"/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Dúvid</a:t>
            </a:r>
            <a:r>
              <a:rPr lang="pt-BR" sz="4000">
                <a:solidFill>
                  <a:srgbClr val="46535B"/>
                </a:solidFill>
              </a:rPr>
              <a:t>as?</a:t>
            </a:r>
            <a:r>
              <a:rPr lang="pt-BR" sz="4200">
                <a:solidFill>
                  <a:srgbClr val="46535B"/>
                </a:solidFill>
              </a:rPr>
              <a:t> 🧐</a:t>
            </a:r>
            <a:endParaRPr sz="4200">
              <a:solidFill>
                <a:srgbClr val="46535B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Manifesto Ágil </a:t>
            </a:r>
            <a:endParaRPr sz="4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idx="1" type="subTitle"/>
          </p:nvPr>
        </p:nvSpPr>
        <p:spPr>
          <a:xfrm>
            <a:off x="311700" y="1179850"/>
            <a:ext cx="7974300" cy="3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Um grupo de 17 profissionais </a:t>
            </a:r>
            <a:r>
              <a:rPr b="1" lang="pt-BR" sz="1600">
                <a:solidFill>
                  <a:srgbClr val="FE7E02"/>
                </a:solidFill>
              </a:rPr>
              <a:t>discutiam ideias e possíveis soluções para tornar viável a entrega de projetos mais rapidamente.</a:t>
            </a:r>
            <a:endParaRPr b="1" sz="1600">
              <a:solidFill>
                <a:srgbClr val="FE7E02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E7E02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>
                <a:solidFill>
                  <a:srgbClr val="595959"/>
                </a:solidFill>
              </a:rPr>
              <a:t>Em 2001, publicaram juntos o  </a:t>
            </a:r>
            <a:r>
              <a:rPr lang="pt-BR" sz="1600" u="sng">
                <a:solidFill>
                  <a:srgbClr val="595959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Manifesto para Desenvolvimento Ágil de Software</a:t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No documento, encontram-se os</a:t>
            </a:r>
            <a:r>
              <a:rPr b="1" lang="pt-BR" sz="1600"/>
              <a:t> </a:t>
            </a:r>
            <a:r>
              <a:rPr b="1" lang="pt-BR" sz="1600">
                <a:solidFill>
                  <a:srgbClr val="FE7E02"/>
                </a:solidFill>
              </a:rPr>
              <a:t>princípios fundamentais para o desenvolvimento ágil</a:t>
            </a:r>
            <a:r>
              <a:rPr lang="pt-BR" sz="1600"/>
              <a:t>, sendo aplicáveis a </a:t>
            </a:r>
            <a:r>
              <a:rPr lang="pt-BR" sz="1600" u="sng"/>
              <a:t>todas</a:t>
            </a:r>
            <a:r>
              <a:rPr lang="pt-BR" sz="1600"/>
              <a:t> as metodologias</a:t>
            </a:r>
            <a:endParaRPr sz="16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De acordo com o manifesto,</a:t>
            </a:r>
            <a:r>
              <a:rPr b="1" lang="pt-BR" sz="1600"/>
              <a:t> </a:t>
            </a:r>
            <a:r>
              <a:rPr b="1" lang="pt-BR" sz="1600">
                <a:solidFill>
                  <a:srgbClr val="FE7E02"/>
                </a:solidFill>
              </a:rPr>
              <a:t>a equipe </a:t>
            </a:r>
            <a:r>
              <a:rPr lang="pt-BR" sz="1600"/>
              <a:t>deve ser considerada mais importante do que as ferramentas e os sistemas utilizados </a:t>
            </a:r>
            <a:endParaRPr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t-BR">
                <a:solidFill>
                  <a:srgbClr val="595959"/>
                </a:solidFill>
              </a:rPr>
            </a:br>
            <a:endParaRPr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166" name="Google Shape;166;p31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95959"/>
                </a:solidFill>
              </a:rPr>
              <a:t>Manifesto Ágil, o que é</a:t>
            </a:r>
            <a:r>
              <a:rPr lang="pt-BR">
                <a:solidFill>
                  <a:srgbClr val="595959"/>
                </a:solidFill>
              </a:rPr>
              <a:t>?</a:t>
            </a:r>
            <a:r>
              <a:rPr lang="pt-BR">
                <a:solidFill>
                  <a:srgbClr val="46535B"/>
                </a:solidFill>
              </a:rPr>
              <a:t> </a:t>
            </a:r>
            <a:r>
              <a:rPr b="0"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🥡</a:t>
            </a:r>
            <a:endParaRPr>
              <a:solidFill>
                <a:srgbClr val="46535B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idx="1" type="subTitle"/>
          </p:nvPr>
        </p:nvSpPr>
        <p:spPr>
          <a:xfrm>
            <a:off x="311700" y="1560850"/>
            <a:ext cx="7974300" cy="3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pt-BR" sz="1600">
                <a:solidFill>
                  <a:srgbClr val="595959"/>
                </a:solidFill>
              </a:rPr>
              <a:t>Desenvolvimento de software estava enfrentando uma </a:t>
            </a:r>
            <a:r>
              <a:rPr b="1" lang="pt-BR" sz="1600">
                <a:solidFill>
                  <a:srgbClr val="FE7E02"/>
                </a:solidFill>
              </a:rPr>
              <a:t>crise por causa dos atrasos nas entregas </a:t>
            </a:r>
            <a:r>
              <a:rPr lang="pt-BR" sz="1600">
                <a:solidFill>
                  <a:srgbClr val="595959"/>
                </a:solidFill>
              </a:rPr>
              <a:t>(estima-se que o tempo entre a chegada e a entrega da demanda era de três anos em média, na época).</a:t>
            </a:r>
            <a:br>
              <a:rPr lang="pt-BR" sz="1600">
                <a:solidFill>
                  <a:srgbClr val="595959"/>
                </a:solidFill>
              </a:rPr>
            </a:br>
            <a:endParaRPr sz="1600">
              <a:solidFill>
                <a:srgbClr val="595959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pt-BR" sz="1600">
                <a:solidFill>
                  <a:srgbClr val="595959"/>
                </a:solidFill>
              </a:rPr>
              <a:t>E a causa principal era o </a:t>
            </a:r>
            <a:r>
              <a:rPr b="1" lang="pt-BR" sz="1600">
                <a:solidFill>
                  <a:srgbClr val="FE7E02"/>
                </a:solidFill>
              </a:rPr>
              <a:t>modelo de gestão tradicional </a:t>
            </a:r>
            <a:r>
              <a:rPr lang="pt-BR" sz="1600">
                <a:solidFill>
                  <a:srgbClr val="595959"/>
                </a:solidFill>
              </a:rPr>
              <a:t>(cascata/ waterfall), que consistia em projetos com um objetivo final bem definido e processos executados de forma sequencial.</a:t>
            </a:r>
            <a:endParaRPr sz="16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t-BR">
                <a:solidFill>
                  <a:srgbClr val="595959"/>
                </a:solidFill>
              </a:rPr>
            </a:br>
            <a:endParaRPr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172" name="Google Shape;172;p32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95959"/>
                </a:solidFill>
              </a:rPr>
              <a:t>Manifesto Ágil, por quê?</a:t>
            </a:r>
            <a:r>
              <a:rPr lang="pt-BR">
                <a:solidFill>
                  <a:srgbClr val="46535B"/>
                </a:solidFill>
              </a:rPr>
              <a:t> </a:t>
            </a:r>
            <a:r>
              <a:rPr b="0"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🥡</a:t>
            </a:r>
            <a:endParaRPr>
              <a:solidFill>
                <a:srgbClr val="46535B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idx="1" type="subTitle"/>
          </p:nvPr>
        </p:nvSpPr>
        <p:spPr>
          <a:xfrm>
            <a:off x="311700" y="1408450"/>
            <a:ext cx="7974300" cy="3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b="1" lang="pt-BR">
                <a:solidFill>
                  <a:srgbClr val="FE7E02"/>
                </a:solidFill>
              </a:rPr>
              <a:t>Entrega contínua</a:t>
            </a:r>
            <a:r>
              <a:rPr lang="pt-BR"/>
              <a:t> de valor, </a:t>
            </a:r>
            <a:r>
              <a:rPr b="1" lang="pt-BR">
                <a:solidFill>
                  <a:srgbClr val="FE7E02"/>
                </a:solidFill>
              </a:rPr>
              <a:t>em pequenos ciclos</a:t>
            </a:r>
            <a:r>
              <a:rPr lang="pt-BR"/>
              <a:t> de desenvolvimento</a:t>
            </a:r>
            <a:r>
              <a:rPr lang="pt-BR">
                <a:solidFill>
                  <a:srgbClr val="323B3F"/>
                </a:solidFill>
              </a:rPr>
              <a:t>, focando na </a:t>
            </a:r>
            <a:r>
              <a:rPr b="1" lang="pt-BR">
                <a:solidFill>
                  <a:srgbClr val="FE7E02"/>
                </a:solidFill>
              </a:rPr>
              <a:t>melhoria</a:t>
            </a:r>
            <a:r>
              <a:rPr b="1" lang="pt-BR">
                <a:solidFill>
                  <a:srgbClr val="323B3F"/>
                </a:solidFill>
              </a:rPr>
              <a:t> </a:t>
            </a:r>
            <a:r>
              <a:rPr lang="pt-BR">
                <a:solidFill>
                  <a:srgbClr val="323B3F"/>
                </a:solidFill>
              </a:rPr>
              <a:t>do produto, na </a:t>
            </a:r>
            <a:r>
              <a:rPr b="1" lang="pt-BR">
                <a:solidFill>
                  <a:srgbClr val="FE7E02"/>
                </a:solidFill>
              </a:rPr>
              <a:t>satisfação</a:t>
            </a:r>
            <a:r>
              <a:rPr b="1" lang="pt-BR">
                <a:solidFill>
                  <a:srgbClr val="323B3F"/>
                </a:solidFill>
              </a:rPr>
              <a:t> </a:t>
            </a:r>
            <a:r>
              <a:rPr lang="pt-BR">
                <a:solidFill>
                  <a:srgbClr val="323B3F"/>
                </a:solidFill>
              </a:rPr>
              <a:t>do cliente, e no </a:t>
            </a:r>
            <a:r>
              <a:rPr b="1" lang="pt-BR">
                <a:solidFill>
                  <a:srgbClr val="FE7E02"/>
                </a:solidFill>
              </a:rPr>
              <a:t>alinhamento</a:t>
            </a:r>
            <a:r>
              <a:rPr b="1" lang="pt-BR">
                <a:solidFill>
                  <a:srgbClr val="323B3F"/>
                </a:solidFill>
              </a:rPr>
              <a:t> </a:t>
            </a:r>
            <a:r>
              <a:rPr lang="pt-BR">
                <a:solidFill>
                  <a:srgbClr val="323B3F"/>
                </a:solidFill>
              </a:rPr>
              <a:t>entre a equipe.</a:t>
            </a:r>
            <a:br>
              <a:rPr lang="pt-BR">
                <a:solidFill>
                  <a:srgbClr val="595959"/>
                </a:solidFill>
              </a:rPr>
            </a:br>
            <a:endParaRPr>
              <a:solidFill>
                <a:srgbClr val="595959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pt-BR">
                <a:solidFill>
                  <a:srgbClr val="595959"/>
                </a:solidFill>
              </a:rPr>
              <a:t> </a:t>
            </a:r>
            <a:r>
              <a:rPr b="1" lang="pt-BR">
                <a:solidFill>
                  <a:srgbClr val="595959"/>
                </a:solidFill>
              </a:rPr>
              <a:t>Baseado em 4 valores e 12 princípios fundamentais</a:t>
            </a:r>
            <a:endParaRPr i="1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lang="pt-BR">
                <a:solidFill>
                  <a:srgbClr val="595959"/>
                </a:solidFill>
              </a:rPr>
            </a:br>
            <a:endParaRPr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178" name="Google Shape;178;p33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95959"/>
                </a:solidFill>
              </a:rPr>
              <a:t>Modelo Ágil</a:t>
            </a:r>
            <a:r>
              <a:rPr lang="pt-BR">
                <a:solidFill>
                  <a:srgbClr val="46535B"/>
                </a:solidFill>
              </a:rPr>
              <a:t> </a:t>
            </a:r>
            <a:r>
              <a:rPr b="0" lang="pt-B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🦊</a:t>
            </a:r>
            <a:endParaRPr>
              <a:solidFill>
                <a:srgbClr val="46535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type="title"/>
          </p:nvPr>
        </p:nvSpPr>
        <p:spPr>
          <a:xfrm>
            <a:off x="387900" y="127450"/>
            <a:ext cx="9853500" cy="9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595959"/>
                </a:solidFill>
              </a:rPr>
              <a:t>Modelo Cascata X Modelo Ágil </a:t>
            </a:r>
            <a:r>
              <a:rPr i="1" lang="pt-BR" sz="2500">
                <a:solidFill>
                  <a:srgbClr val="555555"/>
                </a:solidFill>
                <a:highlight>
                  <a:srgbClr val="FFFFFF"/>
                </a:highlight>
              </a:rPr>
              <a:t> </a:t>
            </a:r>
            <a:r>
              <a:rPr b="0"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🦊</a:t>
            </a:r>
            <a:endParaRPr>
              <a:solidFill>
                <a:srgbClr val="46535B"/>
              </a:solidFill>
            </a:endParaRPr>
          </a:p>
        </p:txBody>
      </p:sp>
      <p:pic>
        <p:nvPicPr>
          <p:cNvPr id="184" name="Google Shape;1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513" y="931625"/>
            <a:ext cx="7416975" cy="421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idx="1" type="subTitle"/>
          </p:nvPr>
        </p:nvSpPr>
        <p:spPr>
          <a:xfrm>
            <a:off x="311700" y="1332250"/>
            <a:ext cx="7974300" cy="3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pt-BR">
                <a:solidFill>
                  <a:srgbClr val="FE7E02"/>
                </a:solidFill>
              </a:rPr>
              <a:t>Comunicação </a:t>
            </a:r>
            <a:r>
              <a:rPr lang="pt-BR"/>
              <a:t>— Indivíduos e Interações mais que processos e ferramentas;</a:t>
            </a:r>
            <a:endParaRPr/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pt-BR">
                <a:solidFill>
                  <a:srgbClr val="FE7E02"/>
                </a:solidFill>
              </a:rPr>
              <a:t>Praticidade </a:t>
            </a:r>
            <a:r>
              <a:rPr lang="pt-BR"/>
              <a:t>— Softwares em funcionamento mais que Documentação abrangente;</a:t>
            </a:r>
            <a:endParaRPr/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pt-BR">
                <a:solidFill>
                  <a:srgbClr val="FE7E02"/>
                </a:solidFill>
              </a:rPr>
              <a:t>Alinhamento de expectativas</a:t>
            </a:r>
            <a:r>
              <a:rPr lang="pt-BR"/>
              <a:t> — A colaboração com o cliente mais que negociação de contratos;</a:t>
            </a:r>
            <a:endParaRPr/>
          </a:p>
          <a:p>
            <a:pPr indent="-342900" lvl="0" marL="457200" rtl="0" algn="just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b="1" lang="pt-BR">
                <a:solidFill>
                  <a:srgbClr val="FE7E02"/>
                </a:solidFill>
              </a:rPr>
              <a:t>Adaptabilidade e flexibilidade</a:t>
            </a:r>
            <a:r>
              <a:rPr lang="pt-BR"/>
              <a:t> — Responder a mudanças mais que seguir um plano.</a:t>
            </a:r>
            <a:endParaRPr b="1" sz="1700">
              <a:solidFill>
                <a:srgbClr val="FE7E02"/>
              </a:solidFill>
            </a:endParaRPr>
          </a:p>
        </p:txBody>
      </p:sp>
      <p:sp>
        <p:nvSpPr>
          <p:cNvPr id="190" name="Google Shape;190;p35"/>
          <p:cNvSpPr txBox="1"/>
          <p:nvPr>
            <p:ph type="title"/>
          </p:nvPr>
        </p:nvSpPr>
        <p:spPr>
          <a:xfrm>
            <a:off x="311700" y="127450"/>
            <a:ext cx="7832400" cy="9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95959"/>
                </a:solidFill>
              </a:rPr>
              <a:t>Os 4 Valores Ágeis</a:t>
            </a:r>
            <a:r>
              <a:rPr lang="pt-BR">
                <a:solidFill>
                  <a:srgbClr val="46535B"/>
                </a:solidFill>
              </a:rPr>
              <a:t> </a:t>
            </a:r>
            <a:r>
              <a:rPr b="0" lang="pt-B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🦊</a:t>
            </a:r>
            <a:endParaRPr>
              <a:solidFill>
                <a:srgbClr val="46535B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6"/>
          <p:cNvPicPr preferRelativeResize="0"/>
          <p:nvPr/>
        </p:nvPicPr>
        <p:blipFill rotWithShape="1">
          <a:blip r:embed="rId3">
            <a:alphaModFix/>
          </a:blip>
          <a:srcRect b="0" l="2667" r="3091" t="0"/>
          <a:stretch/>
        </p:blipFill>
        <p:spPr>
          <a:xfrm>
            <a:off x="570775" y="197613"/>
            <a:ext cx="8002450" cy="474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